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28"/>
  </p:notesMasterIdLst>
  <p:sldIdLst>
    <p:sldId id="256" r:id="rId5"/>
    <p:sldId id="259" r:id="rId6"/>
    <p:sldId id="345" r:id="rId7"/>
    <p:sldId id="338" r:id="rId8"/>
    <p:sldId id="340" r:id="rId9"/>
    <p:sldId id="342" r:id="rId10"/>
    <p:sldId id="309" r:id="rId11"/>
    <p:sldId id="266" r:id="rId12"/>
    <p:sldId id="317" r:id="rId13"/>
    <p:sldId id="316" r:id="rId14"/>
    <p:sldId id="339" r:id="rId15"/>
    <p:sldId id="319" r:id="rId16"/>
    <p:sldId id="320" r:id="rId17"/>
    <p:sldId id="321" r:id="rId18"/>
    <p:sldId id="343" r:id="rId19"/>
    <p:sldId id="322" r:id="rId20"/>
    <p:sldId id="344" r:id="rId21"/>
    <p:sldId id="297" r:id="rId22"/>
    <p:sldId id="313" r:id="rId23"/>
    <p:sldId id="302" r:id="rId24"/>
    <p:sldId id="303" r:id="rId25"/>
    <p:sldId id="335" r:id="rId26"/>
    <p:sldId id="32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2206" autoAdjust="0"/>
    <p:restoredTop sz="86377" autoAdjust="0"/>
  </p:normalViewPr>
  <p:slideViewPr>
    <p:cSldViewPr snapToGrid="0">
      <p:cViewPr>
        <p:scale>
          <a:sx n="100" d="100"/>
          <a:sy n="100" d="100"/>
        </p:scale>
        <p:origin x="-7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8.xml"/><Relationship Id="rId2" Type="http://schemas.openxmlformats.org/officeDocument/2006/relationships/slide" Target="slides/slide13.xml"/><Relationship Id="rId1" Type="http://schemas.openxmlformats.org/officeDocument/2006/relationships/slide" Target="slides/slide4.xml"/><Relationship Id="rId4" Type="http://schemas.openxmlformats.org/officeDocument/2006/relationships/slide" Target="slides/slide1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E41A76-530F-47AE-AAA3-3B5A4D3D5AB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82A0A7-7BC5-4808-ADD8-596DDF75621C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67D846-6120-4E37-94B0-AB9BE49F8677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hyperlink" Target="http://www.xilinx.com/legal.htm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redb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97188"/>
            <a:ext cx="9144000" cy="23383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016" y="3163824"/>
            <a:ext cx="6858000" cy="1115568"/>
          </a:xfrm>
        </p:spPr>
        <p:txBody>
          <a:bodyPr lIns="91440"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" y="4535424"/>
            <a:ext cx="4974336" cy="676656"/>
          </a:xfrm>
        </p:spPr>
        <p:txBody>
          <a:bodyPr lIns="91440" anchor="ctr" anchorCtr="0"/>
          <a:lstStyle>
            <a:lvl1pPr marL="0" indent="0" algn="l">
              <a:lnSpc>
                <a:spcPct val="90000"/>
              </a:lnSpc>
              <a:spcBef>
                <a:spcPts val="48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10" descr="Xilinx_StyleGuide_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218985" y="0"/>
            <a:ext cx="2925015" cy="1271016"/>
          </a:xfrm>
          <a:prstGeom prst="rect">
            <a:avLst/>
          </a:prstGeom>
          <a:noFill/>
        </p:spPr>
      </p:pic>
      <p:sp>
        <p:nvSpPr>
          <p:cNvPr id="6" name="Rectangle 19">
            <a:hlinkClick r:id="rId4"/>
          </p:cNvPr>
          <p:cNvSpPr>
            <a:spLocks noChangeArrowheads="1"/>
          </p:cNvSpPr>
          <p:nvPr/>
        </p:nvSpPr>
        <p:spPr bwMode="auto">
          <a:xfrm>
            <a:off x="3657600" y="6602413"/>
            <a:ext cx="1828800" cy="127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" b="1" dirty="0">
                <a:solidFill>
                  <a:srgbClr val="0094A8"/>
                </a:solidFill>
              </a:rPr>
              <a:t>© Copyright </a:t>
            </a:r>
            <a:r>
              <a:rPr lang="en-US" sz="800" b="1" dirty="0" smtClean="0">
                <a:solidFill>
                  <a:srgbClr val="0094A8"/>
                </a:solidFill>
              </a:rPr>
              <a:t>2010 </a:t>
            </a:r>
            <a:r>
              <a:rPr lang="en-US" sz="800" b="1" dirty="0">
                <a:solidFill>
                  <a:srgbClr val="0094A8"/>
                </a:solidFill>
              </a:rPr>
              <a:t>Xilinx</a:t>
            </a:r>
          </a:p>
        </p:txBody>
      </p:sp>
      <p:pic>
        <p:nvPicPr>
          <p:cNvPr id="7" name="Picture 10" descr="Xilinx_StyleGuide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218238" y="0"/>
            <a:ext cx="2925762" cy="127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SB_Software_Platform_Se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1216152"/>
            <a:ext cx="3200400" cy="56418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Ie G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583680" y="1216152"/>
            <a:ext cx="2560320" cy="56418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reGen 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72200" y="1216152"/>
            <a:ext cx="2971800" cy="56418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G GUI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943600" y="1216152"/>
            <a:ext cx="3200400" cy="56418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G GUI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760720" y="1216152"/>
            <a:ext cx="3383280" cy="56418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G GUI 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03520" y="1216152"/>
            <a:ext cx="3840480" cy="56418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IG GUI 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937760" y="1216152"/>
            <a:ext cx="4206240" cy="56418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CI Tree G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486400" y="1216152"/>
            <a:ext cx="3657600" cy="56418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mand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216152"/>
            <a:ext cx="8677656" cy="5641848"/>
          </a:xfrm>
        </p:spPr>
        <p:txBody>
          <a:bodyPr/>
          <a:lstStyle>
            <a:lvl2pPr marL="574675" indent="-228600">
              <a:defRPr/>
            </a:lvl2pPr>
            <a:lvl3pPr marL="571500" indent="0">
              <a:buNone/>
              <a:defRPr sz="1800" b="1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216152"/>
            <a:ext cx="8677656" cy="56418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arg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2" descr="red-header_opt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3547872"/>
            <a:ext cx="9144000" cy="1197610"/>
          </a:xfrm>
          <a:prstGeom prst="rect">
            <a:avLst/>
          </a:prstGeom>
          <a:noFill/>
        </p:spPr>
      </p:pic>
      <p:pic>
        <p:nvPicPr>
          <p:cNvPr id="9" name="Picture 8" descr="Xilinx_StyleGuide_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923490" y="6327648"/>
            <a:ext cx="1220510" cy="530352"/>
          </a:xfrm>
          <a:prstGeom prst="rect">
            <a:avLst/>
          </a:prstGeom>
          <a:noFill/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3566160"/>
            <a:ext cx="867765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cum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1216152"/>
            <a:ext cx="8677656" cy="5641848"/>
          </a:xfrm>
        </p:spPr>
        <p:txBody>
          <a:bodyPr/>
          <a:lstStyle>
            <a:lvl2pPr marL="457200" indent="-228600">
              <a:defRPr sz="1700"/>
            </a:lvl2pPr>
            <a:lvl3pPr marL="457200" indent="0">
              <a:buFontTx/>
              <a:buNone/>
              <a:defRPr sz="17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bert GU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2" descr="red-header_opt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1197610"/>
          </a:xfrm>
          <a:prstGeom prst="rect">
            <a:avLst/>
          </a:prstGeom>
          <a:noFill/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356616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1216152"/>
            <a:ext cx="3566160" cy="56418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SB_Cre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1216152"/>
            <a:ext cx="3657600" cy="56418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SB_Comp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0" y="1216152"/>
            <a:ext cx="3337560" cy="56418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2" descr="red-header_opt"/>
          <p:cNvPicPr>
            <a:picLocks noChangeAspect="1" noChangeArrowheads="1"/>
          </p:cNvPicPr>
          <p:nvPr/>
        </p:nvPicPr>
        <p:blipFill>
          <a:blip r:embed="rId20" cstate="print"/>
          <a:stretch>
            <a:fillRect/>
          </a:stretch>
        </p:blipFill>
        <p:spPr bwMode="auto">
          <a:xfrm>
            <a:off x="0" y="0"/>
            <a:ext cx="9144000" cy="119761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"/>
            <a:ext cx="8677656" cy="1143000"/>
          </a:xfrm>
          <a:prstGeom prst="rect">
            <a:avLst/>
          </a:prstGeom>
        </p:spPr>
        <p:txBody>
          <a:bodyPr vert="horz" lIns="18288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6152"/>
            <a:ext cx="8677656" cy="5120640"/>
          </a:xfrm>
          <a:prstGeom prst="rect">
            <a:avLst/>
          </a:prstGeom>
        </p:spPr>
        <p:txBody>
          <a:bodyPr vert="horz" lIns="182880" tIns="36576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7" name="Picture 16" descr="Xilinx_StyleGuide_2"/>
          <p:cNvPicPr>
            <a:picLocks noChangeAspect="1" noChangeArrowheads="1"/>
          </p:cNvPicPr>
          <p:nvPr/>
        </p:nvPicPr>
        <p:blipFill>
          <a:blip r:embed="rId21" cstate="print"/>
          <a:stretch>
            <a:fillRect/>
          </a:stretch>
        </p:blipFill>
        <p:spPr bwMode="auto">
          <a:xfrm>
            <a:off x="7923490" y="6327648"/>
            <a:ext cx="1220510" cy="530352"/>
          </a:xfrm>
          <a:prstGeom prst="rect">
            <a:avLst/>
          </a:prstGeom>
          <a:noFill/>
        </p:spPr>
      </p:pic>
      <p:pic>
        <p:nvPicPr>
          <p:cNvPr id="6" name="Picture 32" descr="red-header_opt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0" y="0"/>
            <a:ext cx="9140825" cy="1196975"/>
          </a:xfrm>
          <a:prstGeom prst="rect">
            <a:avLst/>
          </a:prstGeom>
          <a:noFill/>
        </p:spPr>
      </p:pic>
      <p:pic>
        <p:nvPicPr>
          <p:cNvPr id="7" name="Picture 6" descr="Xilinx_StyleGuide_2"/>
          <p:cNvPicPr>
            <a:picLocks noChangeAspect="1" noChangeArrowheads="1"/>
          </p:cNvPicPr>
          <p:nvPr userDrawn="1"/>
        </p:nvPicPr>
        <p:blipFill>
          <a:blip r:embed="rId21" cstate="print"/>
          <a:stretch>
            <a:fillRect/>
          </a:stretch>
        </p:blipFill>
        <p:spPr bwMode="auto">
          <a:xfrm>
            <a:off x="7923490" y="6327648"/>
            <a:ext cx="1220510" cy="53035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480"/>
        </a:spcBef>
        <a:buFont typeface="Wingdings" pitchFamily="2" charset="2"/>
        <a:buChar char="§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576072" indent="-228600" algn="l" defTabSz="914400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173736" algn="l" defTabSz="914400" rtl="0" eaLnBrk="1" latinLnBrk="0" hangingPunct="1">
        <a:lnSpc>
          <a:spcPct val="110000"/>
        </a:lnSpc>
        <a:spcBef>
          <a:spcPts val="384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545336" indent="-173736" algn="l" defTabSz="914400" rtl="0" eaLnBrk="1" latinLnBrk="0" hangingPunct="1">
        <a:lnSpc>
          <a:spcPct val="110000"/>
        </a:lnSpc>
        <a:spcBef>
          <a:spcPct val="200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02536" indent="-173736" algn="l" defTabSz="914400" rtl="0" eaLnBrk="1" latinLnBrk="0" hangingPunct="1">
        <a:lnSpc>
          <a:spcPct val="110000"/>
        </a:lnSpc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xilinx.com/legal.ht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xilinx.com/support/documentation/user_guides/ug360.pdf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ilinx.com/products/devkits/EK-V6-ML605-G.htm" TargetMode="External"/><Relationship Id="rId2" Type="http://schemas.openxmlformats.org/officeDocument/2006/relationships/hyperlink" Target="http://www.xilinx.com/products/virtex6/index.htm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xilinx.com/support/documentation/boards_and_kits/ug535.pdf" TargetMode="External"/><Relationship Id="rId4" Type="http://schemas.openxmlformats.org/officeDocument/2006/relationships/hyperlink" Target="http://www.xilinx.com/support/documentation/boards_and_kits/ug534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Rectangle 2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ML605 MultiBoot Design</a:t>
            </a:r>
            <a:endParaRPr lang="en-US" dirty="0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2010</a:t>
            </a:r>
            <a:endParaRPr lang="en-US" dirty="0"/>
          </a:p>
        </p:txBody>
      </p:sp>
      <p:sp>
        <p:nvSpPr>
          <p:cNvPr id="12" name="Rectangle 19">
            <a:hlinkClick r:id="rId2"/>
          </p:cNvPr>
          <p:cNvSpPr>
            <a:spLocks noChangeArrowheads="1"/>
          </p:cNvSpPr>
          <p:nvPr/>
        </p:nvSpPr>
        <p:spPr bwMode="auto">
          <a:xfrm>
            <a:off x="3657600" y="6602413"/>
            <a:ext cx="1828800" cy="1270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" b="1" dirty="0">
                <a:solidFill>
                  <a:srgbClr val="0094A8"/>
                </a:solidFill>
              </a:rPr>
              <a:t>©</a:t>
            </a:r>
            <a:r>
              <a:rPr lang="en-US" sz="800" dirty="0">
                <a:solidFill>
                  <a:srgbClr val="0094A8"/>
                </a:solidFill>
              </a:rPr>
              <a:t> </a:t>
            </a:r>
            <a:r>
              <a:rPr lang="en-US" sz="800" b="1" dirty="0">
                <a:solidFill>
                  <a:srgbClr val="0094A8"/>
                </a:solidFill>
              </a:rPr>
              <a:t>Copyright </a:t>
            </a:r>
            <a:r>
              <a:rPr lang="en-US" sz="800" b="1" dirty="0" smtClean="0">
                <a:solidFill>
                  <a:srgbClr val="0094A8"/>
                </a:solidFill>
              </a:rPr>
              <a:t>2010 </a:t>
            </a:r>
            <a:r>
              <a:rPr lang="en-US" sz="800" b="1" dirty="0">
                <a:solidFill>
                  <a:srgbClr val="0094A8"/>
                </a:solidFill>
              </a:rPr>
              <a:t>Xilinx</a:t>
            </a: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8125773" y="6488668"/>
            <a:ext cx="10182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 smtClean="0"/>
              <a:t>XTP043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ML605 with P30T BPI MultiBoot Design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Power on the ML605 board</a:t>
            </a:r>
          </a:p>
          <a:p>
            <a:r>
              <a:rPr lang="en-US" dirty="0" smtClean="0"/>
              <a:t>Connect a USB Type-A to Mini-B cable to the USB JTAG connector on the ML605 board</a:t>
            </a:r>
          </a:p>
          <a:p>
            <a:pPr lvl="1"/>
            <a:r>
              <a:rPr lang="en-US" dirty="0" smtClean="0"/>
              <a:t>Connect this cable to your PC</a:t>
            </a:r>
            <a:endParaRPr lang="en-US" dirty="0"/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6534150"/>
            <a:ext cx="7464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b"/>
          <a:lstStyle/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600" b="1" dirty="0">
                <a:solidFill>
                  <a:srgbClr val="B2B2B2"/>
                </a:solidFill>
              </a:rPr>
              <a:t>Note: </a:t>
            </a:r>
            <a:r>
              <a:rPr lang="en-US" sz="1600" dirty="0">
                <a:solidFill>
                  <a:srgbClr val="B2B2B2"/>
                </a:solidFill>
              </a:rPr>
              <a:t>Presentation applies to the ML605</a:t>
            </a:r>
          </a:p>
        </p:txBody>
      </p:sp>
      <p:pic>
        <p:nvPicPr>
          <p:cNvPr id="7" name="Picture 6" descr="ml605_uart_jtag_plate_jtag_cable_J22_op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675" y="2879814"/>
            <a:ext cx="6207862" cy="35606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Setup</a:t>
            </a: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Set S2 to 001010 (1 = on, Position 6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Position 1)</a:t>
            </a:r>
          </a:p>
          <a:p>
            <a:pPr lvl="1"/>
            <a:r>
              <a:rPr lang="en-US" dirty="0" smtClean="0"/>
              <a:t>This selects P30T BPI</a:t>
            </a:r>
          </a:p>
          <a:p>
            <a:pPr lvl="1"/>
            <a:r>
              <a:rPr lang="en-US" dirty="0" smtClean="0"/>
              <a:t>Mode Switches set to BPI-Up</a:t>
            </a:r>
          </a:p>
          <a:p>
            <a:r>
              <a:rPr lang="en-US" dirty="0" smtClean="0"/>
              <a:t>Set S1 to 0XXX (X = Don’t care, Position 4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Position 1)</a:t>
            </a:r>
          </a:p>
          <a:p>
            <a:pPr lvl="1"/>
            <a:r>
              <a:rPr lang="en-US" dirty="0" smtClean="0"/>
              <a:t>This disables JTAG configuration from the Compact Flash </a:t>
            </a:r>
            <a:endParaRPr lang="en-US" dirty="0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0" y="6534150"/>
            <a:ext cx="7464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b"/>
          <a:lstStyle/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600" b="1" dirty="0">
                <a:solidFill>
                  <a:srgbClr val="B2B2B2"/>
                </a:solidFill>
              </a:rPr>
              <a:t>Note: </a:t>
            </a:r>
            <a:r>
              <a:rPr lang="en-US" sz="1600" dirty="0">
                <a:solidFill>
                  <a:srgbClr val="B2B2B2"/>
                </a:solidFill>
              </a:rPr>
              <a:t>Presentation applies to the ML605</a:t>
            </a:r>
          </a:p>
        </p:txBody>
      </p:sp>
      <p:grpSp>
        <p:nvGrpSpPr>
          <p:cNvPr id="108549" name="Group 5"/>
          <p:cNvGrpSpPr>
            <a:grpSpLocks/>
          </p:cNvGrpSpPr>
          <p:nvPr/>
        </p:nvGrpSpPr>
        <p:grpSpPr bwMode="auto">
          <a:xfrm>
            <a:off x="2205038" y="3335338"/>
            <a:ext cx="4732337" cy="2887662"/>
            <a:chOff x="1389" y="2101"/>
            <a:chExt cx="2981" cy="1819"/>
          </a:xfrm>
        </p:grpSpPr>
        <p:pic>
          <p:nvPicPr>
            <p:cNvPr id="108550" name="Picture 6" descr="ml605_p30t_dip_switches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89" y="2101"/>
              <a:ext cx="2981" cy="1819"/>
            </a:xfrm>
            <a:prstGeom prst="rect">
              <a:avLst/>
            </a:prstGeom>
            <a:noFill/>
          </p:spPr>
        </p:pic>
        <p:sp>
          <p:nvSpPr>
            <p:cNvPr id="108551" name="Oval 7"/>
            <p:cNvSpPr>
              <a:spLocks noChangeArrowheads="1"/>
            </p:cNvSpPr>
            <p:nvPr/>
          </p:nvSpPr>
          <p:spPr bwMode="auto">
            <a:xfrm>
              <a:off x="2936" y="2769"/>
              <a:ext cx="56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552" name="Oval 8"/>
            <p:cNvSpPr>
              <a:spLocks noChangeArrowheads="1"/>
            </p:cNvSpPr>
            <p:nvPr/>
          </p:nvSpPr>
          <p:spPr bwMode="auto">
            <a:xfrm>
              <a:off x="2040" y="3050"/>
              <a:ext cx="56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553" name="Oval 9"/>
            <p:cNvSpPr>
              <a:spLocks noChangeArrowheads="1"/>
            </p:cNvSpPr>
            <p:nvPr/>
          </p:nvSpPr>
          <p:spPr bwMode="auto">
            <a:xfrm>
              <a:off x="2168" y="3019"/>
              <a:ext cx="56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554" name="Oval 10"/>
            <p:cNvSpPr>
              <a:spLocks noChangeArrowheads="1"/>
            </p:cNvSpPr>
            <p:nvPr/>
          </p:nvSpPr>
          <p:spPr bwMode="auto">
            <a:xfrm>
              <a:off x="2347" y="3178"/>
              <a:ext cx="56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555" name="Oval 11"/>
            <p:cNvSpPr>
              <a:spLocks noChangeArrowheads="1"/>
            </p:cNvSpPr>
            <p:nvPr/>
          </p:nvSpPr>
          <p:spPr bwMode="auto">
            <a:xfrm>
              <a:off x="2426" y="2939"/>
              <a:ext cx="56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556" name="Oval 12"/>
            <p:cNvSpPr>
              <a:spLocks noChangeArrowheads="1"/>
            </p:cNvSpPr>
            <p:nvPr/>
          </p:nvSpPr>
          <p:spPr bwMode="auto">
            <a:xfrm>
              <a:off x="2673" y="2866"/>
              <a:ext cx="56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8557" name="Oval 13"/>
            <p:cNvSpPr>
              <a:spLocks noChangeArrowheads="1"/>
            </p:cNvSpPr>
            <p:nvPr/>
          </p:nvSpPr>
          <p:spPr bwMode="auto">
            <a:xfrm>
              <a:off x="2608" y="3102"/>
              <a:ext cx="56" cy="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0" y="2420938"/>
            <a:ext cx="63627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ML605 with P30T BPI MultiBoot Design</a:t>
            </a:r>
            <a:endParaRPr lang="en-US" dirty="0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Run iMPACT</a:t>
            </a:r>
          </a:p>
          <a:p>
            <a:pPr lvl="2"/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6534150"/>
            <a:ext cx="7464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b"/>
          <a:lstStyle/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600" b="1" dirty="0">
                <a:solidFill>
                  <a:srgbClr val="B2B2B2"/>
                </a:solidFill>
              </a:rPr>
              <a:t>Note: </a:t>
            </a:r>
            <a:r>
              <a:rPr lang="en-US" sz="1600" dirty="0">
                <a:solidFill>
                  <a:srgbClr val="B2B2B2"/>
                </a:solidFill>
              </a:rPr>
              <a:t>Presentation applies to the ML605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ML605 with P30T BPI MultiBoot Design</a:t>
            </a:r>
            <a:endParaRPr lang="en-US" dirty="0"/>
          </a:p>
        </p:txBody>
      </p:sp>
      <p:sp>
        <p:nvSpPr>
          <p:cNvPr id="85003" name="Rectangle 11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Select:</a:t>
            </a:r>
          </a:p>
          <a:p>
            <a:pPr lvl="1"/>
            <a:r>
              <a:rPr lang="en-US" dirty="0" smtClean="0"/>
              <a:t>Create a new project</a:t>
            </a:r>
          </a:p>
          <a:p>
            <a:pPr lvl="1"/>
            <a:r>
              <a:rPr lang="en-US" dirty="0" smtClean="0"/>
              <a:t>Configure devices using </a:t>
            </a:r>
            <a:br>
              <a:rPr lang="en-US" dirty="0" smtClean="0"/>
            </a:br>
            <a:r>
              <a:rPr lang="en-US" dirty="0" smtClean="0"/>
              <a:t>Boundary Scan (JTAG)</a:t>
            </a:r>
            <a:endParaRPr lang="en-US" dirty="0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6534150"/>
            <a:ext cx="7464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b"/>
          <a:lstStyle/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600" b="1" dirty="0">
                <a:solidFill>
                  <a:srgbClr val="B2B2B2"/>
                </a:solidFill>
              </a:rPr>
              <a:t>Note: </a:t>
            </a:r>
            <a:r>
              <a:rPr lang="en-US" sz="1600" dirty="0">
                <a:solidFill>
                  <a:srgbClr val="B2B2B2"/>
                </a:solidFill>
              </a:rPr>
              <a:t>Presentation applies to the ML605</a:t>
            </a:r>
          </a:p>
        </p:txBody>
      </p:sp>
      <p:pic>
        <p:nvPicPr>
          <p:cNvPr id="8500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95575"/>
            <a:ext cx="433387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0" y="1965325"/>
            <a:ext cx="50482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8" y="2420938"/>
            <a:ext cx="77438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ML605 with P30T BPI MultiBoot Design</a:t>
            </a:r>
            <a:endParaRPr lang="en-US" dirty="0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Right-click on SPI/BPI and select Add SPI/BPI Flash…</a:t>
            </a:r>
          </a:p>
          <a:p>
            <a:pPr lvl="1"/>
            <a:r>
              <a:rPr lang="en-US" dirty="0" smtClean="0"/>
              <a:t>Select the &lt;Design path&gt;\iMPACT\bpi_p30_Rev01.mcs</a:t>
            </a:r>
            <a:endParaRPr lang="en-US" dirty="0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6534150"/>
            <a:ext cx="7464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b"/>
          <a:lstStyle/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600" b="1" dirty="0">
                <a:solidFill>
                  <a:srgbClr val="B2B2B2"/>
                </a:solidFill>
              </a:rPr>
              <a:t>Note: </a:t>
            </a:r>
            <a:r>
              <a:rPr lang="en-US" sz="1600" dirty="0">
                <a:solidFill>
                  <a:srgbClr val="B2B2B2"/>
                </a:solidFill>
              </a:rPr>
              <a:t>Presentation applies to the ML605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7950" y="3609975"/>
            <a:ext cx="38481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SPI MultiBoot Design</a:t>
            </a:r>
            <a:endParaRPr lang="en-US" dirty="0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 the Select Attached SPI/BPI GUI, select</a:t>
            </a:r>
          </a:p>
          <a:p>
            <a:pPr lvl="1"/>
            <a:r>
              <a:rPr lang="en-US" b="1" dirty="0" smtClean="0"/>
              <a:t>BPI PROM</a:t>
            </a:r>
          </a:p>
          <a:p>
            <a:pPr lvl="1"/>
            <a:r>
              <a:rPr lang="en-US" b="1" dirty="0" smtClean="0"/>
              <a:t>28F256P30</a:t>
            </a:r>
          </a:p>
          <a:p>
            <a:pPr lvl="1"/>
            <a:r>
              <a:rPr lang="en-US" dirty="0" smtClean="0"/>
              <a:t>Data Width: </a:t>
            </a:r>
            <a:r>
              <a:rPr lang="en-US" b="1" dirty="0" smtClean="0"/>
              <a:t>16</a:t>
            </a:r>
          </a:p>
          <a:p>
            <a:pPr lvl="1"/>
            <a:r>
              <a:rPr lang="en-US" dirty="0" smtClean="0"/>
              <a:t>Address Bits: </a:t>
            </a:r>
            <a:r>
              <a:rPr lang="en-US" b="1" dirty="0" smtClean="0"/>
              <a:t>24:23</a:t>
            </a:r>
            <a:endParaRPr lang="en-US" b="1" dirty="0"/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0" y="6534150"/>
            <a:ext cx="7464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b"/>
          <a:lstStyle/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600" b="1" dirty="0">
                <a:solidFill>
                  <a:srgbClr val="B2B2B2"/>
                </a:solidFill>
              </a:rPr>
              <a:t>Note: </a:t>
            </a:r>
            <a:r>
              <a:rPr lang="en-US" sz="1600" dirty="0">
                <a:solidFill>
                  <a:srgbClr val="B2B2B2"/>
                </a:solidFill>
              </a:rPr>
              <a:t>Presentation applies to the ML605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8" y="2420938"/>
            <a:ext cx="77438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ML605 with P30T BPI MultiBoot Design</a:t>
            </a:r>
            <a:endParaRPr lang="en-US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Program the BPI Flash:</a:t>
            </a:r>
          </a:p>
          <a:p>
            <a:pPr lvl="1"/>
            <a:r>
              <a:rPr lang="en-US" dirty="0" smtClean="0"/>
              <a:t>Right-click on the Flash and select Program</a:t>
            </a:r>
            <a:endParaRPr lang="en-US" dirty="0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0" y="6534150"/>
            <a:ext cx="7464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b"/>
          <a:lstStyle/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600" b="1" dirty="0"/>
              <a:t>Note: </a:t>
            </a:r>
            <a:r>
              <a:rPr lang="en-US" sz="1600" dirty="0"/>
              <a:t>Programming takes about </a:t>
            </a:r>
            <a:r>
              <a:rPr lang="en-US" sz="1600" dirty="0" smtClean="0"/>
              <a:t>45 minutes </a:t>
            </a:r>
            <a:r>
              <a:rPr lang="en-US" sz="1600" dirty="0"/>
              <a:t>with verification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420938"/>
            <a:ext cx="807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SPI MultiBoot Design</a:t>
            </a:r>
            <a:endParaRPr lang="en-US" dirty="0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Erase Before Programming must be selected</a:t>
            </a:r>
          </a:p>
          <a:p>
            <a:r>
              <a:rPr lang="en-US" dirty="0" smtClean="0"/>
              <a:t>Cycle Board power when programming is complete</a:t>
            </a:r>
            <a:endParaRPr lang="en-US" dirty="0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0" y="6534150"/>
            <a:ext cx="7464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b"/>
          <a:lstStyle/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600" b="1" dirty="0">
                <a:solidFill>
                  <a:srgbClr val="B2B2B2"/>
                </a:solidFill>
              </a:rPr>
              <a:t>Note: </a:t>
            </a:r>
            <a:r>
              <a:rPr lang="en-US" sz="1600" dirty="0">
                <a:solidFill>
                  <a:srgbClr val="B2B2B2"/>
                </a:solidFill>
              </a:rPr>
              <a:t>Presentation applies to the ML605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89" name="Picture 17" descr="ml605_multiboot_gpio_leds_pattern_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2898775"/>
            <a:ext cx="3492500" cy="3959225"/>
          </a:xfrm>
          <a:prstGeom prst="rect">
            <a:avLst/>
          </a:prstGeom>
          <a:noFill/>
        </p:spPr>
      </p:pic>
      <p:sp>
        <p:nvSpPr>
          <p:cNvPr id="54292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MultiBoot Design</a:t>
            </a:r>
            <a:endParaRPr lang="en-US" dirty="0"/>
          </a:p>
        </p:txBody>
      </p:sp>
      <p:sp>
        <p:nvSpPr>
          <p:cNvPr id="54293" name="Rectangle 21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initial LED flashing pattern, Module A will appear</a:t>
            </a:r>
          </a:p>
          <a:p>
            <a:r>
              <a:rPr lang="en-US" dirty="0" smtClean="0"/>
              <a:t>Press SW9 (center button) to go to the next pattern</a:t>
            </a:r>
          </a:p>
          <a:p>
            <a:pPr lvl="1"/>
            <a:r>
              <a:rPr lang="en-US" dirty="0" smtClean="0"/>
              <a:t>The DONE led (DS13) will go out momentarily</a:t>
            </a:r>
          </a:p>
          <a:p>
            <a:pPr lvl="1"/>
            <a:r>
              <a:rPr lang="en-US" dirty="0" smtClean="0"/>
              <a:t>The ML605 will load the new bitstream from flash and display the next pattern</a:t>
            </a:r>
            <a:endParaRPr lang="en-US" dirty="0"/>
          </a:p>
        </p:txBody>
      </p:sp>
      <p:pic>
        <p:nvPicPr>
          <p:cNvPr id="54283" name="Picture 11" descr="ml605_multiboot_diagram_module_a"/>
          <p:cNvPicPr>
            <a:picLocks noChangeAspect="1" noChangeArrowheads="1"/>
          </p:cNvPicPr>
          <p:nvPr/>
        </p:nvPicPr>
        <p:blipFill>
          <a:blip r:embed="rId3"/>
          <a:srcRect t="13857"/>
          <a:stretch>
            <a:fillRect/>
          </a:stretch>
        </p:blipFill>
        <p:spPr bwMode="auto">
          <a:xfrm>
            <a:off x="0" y="3448050"/>
            <a:ext cx="3492500" cy="3409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0" name="Picture 6" descr="ml605_multiboot_diagram_module_b"/>
          <p:cNvPicPr>
            <a:picLocks noChangeAspect="1" noChangeArrowheads="1"/>
          </p:cNvPicPr>
          <p:nvPr/>
        </p:nvPicPr>
        <p:blipFill>
          <a:blip r:embed="rId2"/>
          <a:srcRect t="13857"/>
          <a:stretch>
            <a:fillRect/>
          </a:stretch>
        </p:blipFill>
        <p:spPr bwMode="auto">
          <a:xfrm>
            <a:off x="0" y="3448050"/>
            <a:ext cx="3492500" cy="3409950"/>
          </a:xfrm>
          <a:prstGeom prst="rect">
            <a:avLst/>
          </a:prstGeom>
          <a:noFill/>
        </p:spPr>
      </p:pic>
      <p:sp>
        <p:nvSpPr>
          <p:cNvPr id="7271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MultiBoot Design</a:t>
            </a:r>
            <a:endParaRPr lang="en-US" dirty="0"/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second LED flashing pattern, Module B will appear </a:t>
            </a:r>
          </a:p>
          <a:p>
            <a:r>
              <a:rPr lang="en-US" dirty="0" smtClean="0"/>
              <a:t>Pressing SW9 again will return to the initial pattern</a:t>
            </a:r>
            <a:endParaRPr lang="en-US" dirty="0"/>
          </a:p>
        </p:txBody>
      </p:sp>
      <p:pic>
        <p:nvPicPr>
          <p:cNvPr id="72714" name="Picture 10" descr="ml605_multiboot_gpio_leds_pattern_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2898775"/>
            <a:ext cx="3492500" cy="3959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MultiBoot Capability</a:t>
            </a:r>
          </a:p>
          <a:p>
            <a:r>
              <a:rPr lang="en-US" dirty="0" smtClean="0"/>
              <a:t>Xilinx ML605 Board</a:t>
            </a:r>
          </a:p>
          <a:p>
            <a:r>
              <a:rPr lang="en-US" dirty="0" smtClean="0"/>
              <a:t>Software Requirements</a:t>
            </a:r>
          </a:p>
          <a:p>
            <a:r>
              <a:rPr lang="en-US" dirty="0" smtClean="0"/>
              <a:t>Compile ML605 P30T BPI MultiBoot Design</a:t>
            </a:r>
          </a:p>
          <a:p>
            <a:r>
              <a:rPr lang="en-US" dirty="0" smtClean="0"/>
              <a:t>Program ML605 with P30T BPI MultiBoot Design</a:t>
            </a:r>
          </a:p>
          <a:p>
            <a:r>
              <a:rPr lang="en-US" dirty="0" smtClean="0"/>
              <a:t>Run MultiBoot Design</a:t>
            </a:r>
          </a:p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6534150"/>
            <a:ext cx="7464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b"/>
          <a:lstStyle/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600" b="1" dirty="0"/>
              <a:t>Note: </a:t>
            </a:r>
            <a:r>
              <a:rPr lang="en-US" sz="1600" dirty="0"/>
              <a:t>This presentation applies to the ML605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Virtex-6 Configuration</a:t>
            </a:r>
          </a:p>
          <a:p>
            <a:pPr lvl="1"/>
            <a:r>
              <a:rPr lang="en-US" dirty="0" smtClean="0"/>
              <a:t>Virtex-6 FPGA Configuration User Guide</a:t>
            </a:r>
          </a:p>
          <a:p>
            <a:pPr lvl="2"/>
            <a:r>
              <a:rPr lang="en-US" dirty="0" smtClean="0">
                <a:hlinkClick r:id="rId2"/>
              </a:rPr>
              <a:t>http://www.xilinx.com/support/documentation/user_guides/ug360.pdf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Virtex-6</a:t>
            </a:r>
          </a:p>
          <a:p>
            <a:pPr lvl="1"/>
            <a:r>
              <a:rPr lang="en-US" dirty="0" smtClean="0"/>
              <a:t>Virtex-6 FPGA Family</a:t>
            </a:r>
          </a:p>
          <a:p>
            <a:pPr lvl="2"/>
            <a:r>
              <a:rPr lang="en-US" dirty="0" smtClean="0">
                <a:hlinkClick r:id="rId2"/>
              </a:rPr>
              <a:t>http://www.xilinx.com/products/virtex6/index.htm</a:t>
            </a:r>
            <a:r>
              <a:rPr lang="en-US" dirty="0" smtClean="0"/>
              <a:t> </a:t>
            </a:r>
          </a:p>
          <a:p>
            <a:r>
              <a:rPr lang="en-US" dirty="0" smtClean="0"/>
              <a:t>ML605 Documentation</a:t>
            </a:r>
          </a:p>
          <a:p>
            <a:pPr lvl="1"/>
            <a:r>
              <a:rPr lang="en-US" dirty="0" smtClean="0"/>
              <a:t>Virtex-6 FPGA ML605 Evaluation Kit</a:t>
            </a:r>
          </a:p>
          <a:p>
            <a:pPr lvl="2"/>
            <a:r>
              <a:rPr lang="en-US" dirty="0" smtClean="0">
                <a:hlinkClick r:id="rId3"/>
              </a:rPr>
              <a:t>http://www.xilinx.com/products/devkits/EK-V6-ML605-G.htm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ML605 Hardware User Guide</a:t>
            </a:r>
          </a:p>
          <a:p>
            <a:pPr lvl="2"/>
            <a:r>
              <a:rPr lang="en-US" dirty="0" smtClean="0">
                <a:hlinkClick r:id="rId4"/>
              </a:rPr>
              <a:t>http://www.xilinx.com/support/documentation/boards_and_kits/ug534.pdf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ML605 Reference Design User Guide</a:t>
            </a:r>
          </a:p>
          <a:p>
            <a:pPr lvl="2"/>
            <a:r>
              <a:rPr lang="en-US" dirty="0" smtClean="0">
                <a:hlinkClick r:id="rId5"/>
              </a:rPr>
              <a:t>http://www.xilinx.com/support/documentation/boards_and_kits/ug535.pdf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Virtex-6 MultiBoot Capability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Multiple Bitstreams for Multiple Missions </a:t>
            </a:r>
          </a:p>
          <a:p>
            <a:pPr lvl="1"/>
            <a:r>
              <a:rPr lang="en-US" dirty="0" smtClean="0"/>
              <a:t>E.g. Power-On self test followed by final application </a:t>
            </a:r>
          </a:p>
          <a:p>
            <a:pPr lvl="1"/>
            <a:r>
              <a:rPr lang="en-US" dirty="0" smtClean="0"/>
              <a:t>Hardware assisted system testing </a:t>
            </a:r>
          </a:p>
          <a:p>
            <a:r>
              <a:rPr lang="en-US" dirty="0" smtClean="0"/>
              <a:t>MultiBoot Capability</a:t>
            </a:r>
          </a:p>
          <a:p>
            <a:pPr lvl="1"/>
            <a:r>
              <a:rPr lang="en-US" dirty="0" smtClean="0"/>
              <a:t>FPGA Application controlled configuration </a:t>
            </a:r>
          </a:p>
          <a:p>
            <a:pPr lvl="1"/>
            <a:r>
              <a:rPr lang="en-US" dirty="0" smtClean="0"/>
              <a:t>Bitstream selection </a:t>
            </a:r>
          </a:p>
          <a:p>
            <a:r>
              <a:rPr lang="en-US" dirty="0" smtClean="0"/>
              <a:t>Safe Update </a:t>
            </a:r>
          </a:p>
          <a:p>
            <a:pPr lvl="1"/>
            <a:r>
              <a:rPr lang="en-US" dirty="0" smtClean="0"/>
              <a:t>Golden bitstream </a:t>
            </a:r>
          </a:p>
          <a:p>
            <a:pPr lvl="1"/>
            <a:r>
              <a:rPr lang="en-US" dirty="0" smtClean="0"/>
              <a:t>Upgradeable bitstream </a:t>
            </a:r>
          </a:p>
          <a:p>
            <a:pPr lvl="1"/>
            <a:r>
              <a:rPr lang="en-US" dirty="0" smtClean="0"/>
              <a:t>Failure recovery </a:t>
            </a:r>
          </a:p>
          <a:p>
            <a:pPr lvl="2"/>
            <a:r>
              <a:rPr lang="en-US" dirty="0" smtClean="0"/>
              <a:t>Possible Triggers (CRC error, IDCODE error, WDT timeout)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6534150"/>
            <a:ext cx="7464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b"/>
          <a:lstStyle/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600" b="1" dirty="0">
                <a:solidFill>
                  <a:srgbClr val="B2B2B2"/>
                </a:solidFill>
              </a:rPr>
              <a:t>Note: </a:t>
            </a:r>
            <a:r>
              <a:rPr lang="en-US" sz="1600" dirty="0">
                <a:solidFill>
                  <a:srgbClr val="B2B2B2"/>
                </a:solidFill>
              </a:rPr>
              <a:t>Presentation applies to the ML605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1" name="Picture 5" descr="red 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195388"/>
          </a:xfrm>
          <a:prstGeom prst="rect">
            <a:avLst/>
          </a:prstGeom>
          <a:noFill/>
        </p:spPr>
      </p:pic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Virtex-6 MultiBoot State Machine Flow Diagram</a:t>
            </a:r>
            <a:endParaRPr lang="en-US" dirty="0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ICAP Based Designs for Virtex-6 MultiBoot</a:t>
            </a:r>
            <a:endParaRPr lang="en-US" dirty="0"/>
          </a:p>
        </p:txBody>
      </p:sp>
      <p:pic>
        <p:nvPicPr>
          <p:cNvPr id="106500" name="Picture 4" descr="Xilinx_StyleGuide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8450" y="6326188"/>
            <a:ext cx="1225550" cy="531812"/>
          </a:xfrm>
          <a:prstGeom prst="rect">
            <a:avLst/>
          </a:prstGeom>
          <a:noFill/>
        </p:spPr>
      </p:pic>
      <p:pic>
        <p:nvPicPr>
          <p:cNvPr id="106502" name="Picture 6" descr="ug360_page_1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2813" y="1922463"/>
            <a:ext cx="7316787" cy="4935537"/>
          </a:xfrm>
          <a:prstGeom prst="rect">
            <a:avLst/>
          </a:prstGeom>
          <a:noFill/>
        </p:spPr>
      </p:pic>
      <p:pic>
        <p:nvPicPr>
          <p:cNvPr id="8" name="Picture 7" descr="Xilinx_StyleGuide_2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7923490" y="6327648"/>
            <a:ext cx="1220510" cy="530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09675"/>
            <a:ext cx="9144000" cy="565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 descr="red head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195388"/>
          </a:xfrm>
          <a:prstGeom prst="rect">
            <a:avLst/>
          </a:prstGeom>
          <a:noFill/>
        </p:spPr>
      </p:pic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Virtex-6 MultiBoot State Machine Flow Diagram</a:t>
            </a:r>
            <a:endParaRPr lang="en-US" dirty="0"/>
          </a:p>
        </p:txBody>
      </p:sp>
      <p:pic>
        <p:nvPicPr>
          <p:cNvPr id="6" name="Picture 5" descr="Xilinx_StyleGuide_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923490" y="6327648"/>
            <a:ext cx="1220510" cy="530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72" name="Picture 8" descr="rev_d_03_lc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17638"/>
            <a:ext cx="9140825" cy="5286375"/>
          </a:xfrm>
          <a:prstGeom prst="rect">
            <a:avLst/>
          </a:prstGeom>
          <a:noFill/>
        </p:spPr>
      </p:pic>
      <p:pic>
        <p:nvPicPr>
          <p:cNvPr id="113674" name="Picture 10" descr="ml605_rev_d_new_no_c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63675"/>
            <a:ext cx="9140825" cy="5394325"/>
          </a:xfrm>
          <a:prstGeom prst="rect">
            <a:avLst/>
          </a:prstGeom>
          <a:noFill/>
        </p:spPr>
      </p:pic>
      <p:pic>
        <p:nvPicPr>
          <p:cNvPr id="113671" name="Picture 7" descr="red head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195388"/>
          </a:xfrm>
          <a:prstGeom prst="rect">
            <a:avLst/>
          </a:prstGeom>
          <a:noFill/>
        </p:spPr>
      </p:pic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Xilinx ML605 Board</a:t>
            </a:r>
            <a:endParaRPr lang="en-US" dirty="0"/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0" y="6534150"/>
            <a:ext cx="7464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b"/>
          <a:lstStyle/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600" b="1" dirty="0">
                <a:solidFill>
                  <a:srgbClr val="B2B2B2"/>
                </a:solidFill>
              </a:rPr>
              <a:t>Note: </a:t>
            </a:r>
            <a:r>
              <a:rPr lang="en-US" sz="1600" dirty="0">
                <a:solidFill>
                  <a:srgbClr val="B2B2B2"/>
                </a:solidFill>
              </a:rPr>
              <a:t>Presentation applies to the ML605</a:t>
            </a:r>
          </a:p>
        </p:txBody>
      </p:sp>
      <p:pic>
        <p:nvPicPr>
          <p:cNvPr id="8" name="Picture 7" descr="Xilinx_StyleGuide_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923490" y="6327648"/>
            <a:ext cx="1220510" cy="530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ISE Software Requirements</a:t>
            </a:r>
            <a:endParaRPr lang="en-US" dirty="0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Xilinx ISE 12.1 software</a:t>
            </a:r>
            <a:endParaRPr lang="en-US" dirty="0"/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0" y="6534150"/>
            <a:ext cx="7464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b"/>
          <a:lstStyle/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600" b="1" dirty="0">
                <a:solidFill>
                  <a:srgbClr val="B2B2B2"/>
                </a:solidFill>
              </a:rPr>
              <a:t>Note: </a:t>
            </a:r>
            <a:r>
              <a:rPr lang="en-US" sz="1600" dirty="0">
                <a:solidFill>
                  <a:srgbClr val="B2B2B2"/>
                </a:solidFill>
              </a:rPr>
              <a:t>Presentation applies to the ML605</a:t>
            </a:r>
          </a:p>
        </p:txBody>
      </p:sp>
      <p:pic>
        <p:nvPicPr>
          <p:cNvPr id="8" name="Picture 7" descr="ise_12.1_M.53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5" y="2514600"/>
            <a:ext cx="3181350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3525" y="2420938"/>
            <a:ext cx="60769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 ML605 P30T BPI MultiBoot Design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Unzip the rdf0007.zip file to your C:\ drive</a:t>
            </a:r>
          </a:p>
          <a:p>
            <a:pPr lvl="1"/>
            <a:r>
              <a:rPr lang="en-US" dirty="0" smtClean="0"/>
              <a:t>Available through http://www.xilinx.com/ml605</a:t>
            </a:r>
            <a:endParaRPr lang="en-US" dirty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6534150"/>
            <a:ext cx="7464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b"/>
          <a:lstStyle/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600" b="1" dirty="0">
                <a:solidFill>
                  <a:srgbClr val="B2B2B2"/>
                </a:solidFill>
              </a:rPr>
              <a:t>Note: </a:t>
            </a:r>
            <a:r>
              <a:rPr lang="en-US" sz="1600" dirty="0">
                <a:solidFill>
                  <a:srgbClr val="B2B2B2"/>
                </a:solidFill>
              </a:rPr>
              <a:t>Presentation applies to the ML605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0" y="2695575"/>
            <a:ext cx="63627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 ML605 P30T BPI MultiBoot Design</a:t>
            </a:r>
            <a:endParaRPr lang="en-US" dirty="0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Compile the BPI Flash:</a:t>
            </a:r>
          </a:p>
          <a:p>
            <a:pPr lvl="2"/>
            <a:r>
              <a:rPr lang="en-US" dirty="0" smtClean="0"/>
              <a:t>cd C:\ml605_multiboot</a:t>
            </a:r>
          </a:p>
          <a:p>
            <a:pPr lvl="2"/>
            <a:r>
              <a:rPr lang="en-US" dirty="0" smtClean="0"/>
              <a:t>run_script.bat</a:t>
            </a:r>
            <a:endParaRPr lang="en-US" dirty="0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6534150"/>
            <a:ext cx="74644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bIns="0" anchor="b"/>
          <a:lstStyle/>
          <a:p>
            <a:pPr>
              <a:lnSpc>
                <a:spcPct val="11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en-US" sz="1600" b="1" dirty="0"/>
              <a:t>Note: </a:t>
            </a:r>
            <a:r>
              <a:rPr lang="en-US" sz="1600" dirty="0"/>
              <a:t>This step takes about </a:t>
            </a:r>
            <a:r>
              <a:rPr lang="en-US" sz="1600" dirty="0" smtClean="0"/>
              <a:t>seven minutes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Xilinx Light Office 2007">
  <a:themeElements>
    <a:clrScheme name="Xilinx_light">
      <a:dk1>
        <a:sysClr val="windowText" lastClr="000000"/>
      </a:dk1>
      <a:lt1>
        <a:sysClr val="window" lastClr="FFFFFF"/>
      </a:lt1>
      <a:dk2>
        <a:srgbClr val="008CA8"/>
      </a:dk2>
      <a:lt2>
        <a:srgbClr val="EE3424"/>
      </a:lt2>
      <a:accent1>
        <a:srgbClr val="EC9D1D"/>
      </a:accent1>
      <a:accent2>
        <a:srgbClr val="B20838"/>
      </a:accent2>
      <a:accent3>
        <a:srgbClr val="FFFFFF"/>
      </a:accent3>
      <a:accent4>
        <a:srgbClr val="000000"/>
      </a:accent4>
      <a:accent5>
        <a:srgbClr val="F4C4AB"/>
      </a:accent5>
      <a:accent6>
        <a:srgbClr val="A10632"/>
      </a:accent6>
      <a:hlink>
        <a:srgbClr val="54BCEB"/>
      </a:hlink>
      <a:folHlink>
        <a:srgbClr val="8B8D09"/>
      </a:folHlink>
    </a:clrScheme>
    <a:fontScheme name="Xilinx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ContentTypeId xmlns="http://schemas.microsoft.com/sharepoint/v3">0x01010011A2F43C7B553A41AE42E2A45D82716B</ContentTypeId>
    <TemplateUrl xmlns="http://schemas.microsoft.com/sharepoint/v3" xsi:nil="true"/>
    <_SourceUrl xmlns="http://schemas.microsoft.com/sharepoint/v3" xsi:nil="true"/>
    <xd_ProgID xmlns="http://schemas.microsoft.com/sharepoint/v3" xsi:nil="true"/>
    <Notes0 xmlns="3CF4A211-557B-413A-AE42-E2A45D82716B">Multiboot PPT</Notes0>
    <Order xmlns="http://schemas.microsoft.com/sharepoint/v3" xsi:nil="true"/>
    <_SharedFileIndex xmlns="http://schemas.microsoft.com/sharepoint/v3" xsi:nil="true"/>
    <MetaInfo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A2F43C7B553A41AE42E2A45D82716B" ma:contentTypeVersion="0" ma:contentTypeDescription="Create a new document." ma:contentTypeScope="" ma:versionID="9e1e8a8243acf91e7ffac51debc893d3">
  <xsd:schema xmlns:xsd="http://www.w3.org/2001/XMLSchema" xmlns:p="http://schemas.microsoft.com/office/2006/metadata/properties" xmlns:ns1="http://schemas.microsoft.com/sharepoint/v3" xmlns:ns2="3CF4A211-557B-413A-AE42-E2A45D82716B" targetNamespace="http://schemas.microsoft.com/office/2006/metadata/properties" ma:root="true" ma:fieldsID="3e8a3c9b8440f2f9a649d52eaf782dc4" ns1:_="" ns2:_="">
    <xsd:import namespace="http://schemas.microsoft.com/sharepoint/v3"/>
    <xsd:import namespace="3CF4A211-557B-413A-AE42-E2A45D82716B"/>
    <xsd:element name="properties">
      <xsd:complexType>
        <xsd:sequence>
          <xsd:element name="documentManagement">
            <xsd:complexType>
              <xsd:all>
                <xsd:element ref="ns1:_ModerationComments" minOccurs="0"/>
                <xsd:element ref="ns1:File_x0020_Type" minOccurs="0"/>
                <xsd:element ref="ns1:HTML_x0020_File_x0020_Type" minOccurs="0"/>
                <xsd:element ref="ns1:_SourceUrl" minOccurs="0"/>
                <xsd:element ref="ns1:_SharedFileIndex" minOccurs="0"/>
                <xsd:element ref="ns2:Notes0" minOccurs="0"/>
                <xsd:element ref="ns1:ContentTypeId" minOccurs="0"/>
                <xsd:element ref="ns1:TemplateUrl" minOccurs="0"/>
                <xsd:element ref="ns1:xd_ProgID" minOccurs="0"/>
                <xsd:element ref="ns1:xd_Signature" minOccurs="0"/>
                <xsd:element ref="ns1:ID" minOccurs="0"/>
                <xsd:element ref="ns1:Author" minOccurs="0"/>
                <xsd:element ref="ns1:Editor" minOccurs="0"/>
                <xsd:element ref="ns1:_HasCopyDestinations" minOccurs="0"/>
                <xsd:element ref="ns1:_CopySource" minOccurs="0"/>
                <xsd:element ref="ns1:_ModerationStatus" minOccurs="0"/>
                <xsd:element ref="ns1:FileRef" minOccurs="0"/>
                <xsd:element ref="ns1:FileDirRef" minOccurs="0"/>
                <xsd:element ref="ns1:Last_x0020_Modified" minOccurs="0"/>
                <xsd:element ref="ns1:Created_x0020_Date" minOccurs="0"/>
                <xsd:element ref="ns1:File_x0020_Size" minOccurs="0"/>
                <xsd:element ref="ns1:FSObjType" minOccurs="0"/>
                <xsd:element ref="ns1:CheckedOutUserId" minOccurs="0"/>
                <xsd:element ref="ns1:IsCheckedoutToLocal" minOccurs="0"/>
                <xsd:element ref="ns1:CheckoutUser" minOccurs="0"/>
                <xsd:element ref="ns1:UniqueId" minOccurs="0"/>
                <xsd:element ref="ns1:ProgId" minOccurs="0"/>
                <xsd:element ref="ns1:ScopeId" minOccurs="0"/>
                <xsd:element ref="ns1:VirusStatus" minOccurs="0"/>
                <xsd:element ref="ns1:CheckedOutTitle" minOccurs="0"/>
                <xsd:element ref="ns1:_CheckinComment" minOccurs="0"/>
                <xsd:element ref="ns1:MetaInfo" minOccurs="0"/>
                <xsd:element ref="ns1:_Level" minOccurs="0"/>
                <xsd:element ref="ns1:_IsCurrentVersion" minOccurs="0"/>
                <xsd:element ref="ns1:owshiddenversion" minOccurs="0"/>
                <xsd:element ref="ns1:_UIVersion" minOccurs="0"/>
                <xsd:element ref="ns1:_UIVersionString" minOccurs="0"/>
                <xsd:element ref="ns1:InstanceID" minOccurs="0"/>
                <xsd:element ref="ns1:Order" minOccurs="0"/>
                <xsd:element ref="ns1:GUID" minOccurs="0"/>
                <xsd:element ref="ns1:WorkflowVersion" minOccurs="0"/>
                <xsd:element ref="ns1:WorkflowInstanceID" minOccurs="0"/>
                <xsd:element ref="ns1:ParentVersionString" minOccurs="0"/>
                <xsd:element ref="ns1:ParentLeafNam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_ModerationComments" ma:index="0" nillable="true" ma:displayName="Approver Comments" ma:hidden="true" ma:internalName="_ModerationComments" ma:readOnly="true">
      <xsd:simpleType>
        <xsd:restriction base="dms:Note"/>
      </xsd:simpleType>
    </xsd:element>
    <xsd:element name="File_x0020_Type" ma:index="4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5" nillable="true" ma:displayName="HTML File Type" ma:hidden="true" ma:internalName="HTML_x0020_File_x0020_Type" ma:readOnly="true">
      <xsd:simpleType>
        <xsd:restriction base="dms:Text"/>
      </xsd:simpleType>
    </xsd:element>
    <xsd:element name="_SourceUrl" ma:index="6" nillable="true" ma:displayName="Source Url" ma:hidden="true" ma:internalName="_SourceUrl">
      <xsd:simpleType>
        <xsd:restriction base="dms:Text"/>
      </xsd:simpleType>
    </xsd:element>
    <xsd:element name="_SharedFileIndex" ma:index="7" nillable="true" ma:displayName="Shared File Index" ma:hidden="true" ma:internalName="_SharedFileIndex">
      <xsd:simpleType>
        <xsd:restriction base="dms:Text"/>
      </xsd:simpleType>
    </xsd:element>
    <xsd:element name="ContentTypeId" ma:index="10" nillable="true" ma:displayName="Content Type ID" ma:hidden="true" ma:internalName="ContentTypeId" ma:readOnly="true">
      <xsd:simpleType>
        <xsd:restriction base="dms:Unknown"/>
      </xsd:simpleType>
    </xsd:element>
    <xsd:element name="TemplateUrl" ma:index="11" nillable="true" ma:displayName="Template Link" ma:hidden="true" ma:internalName="TemplateUrl">
      <xsd:simpleType>
        <xsd:restriction base="dms:Text"/>
      </xsd:simpleType>
    </xsd:element>
    <xsd:element name="xd_ProgID" ma:index="12" nillable="true" ma:displayName="Html File Link" ma:hidden="true" ma:internalName="xd_ProgID">
      <xsd:simpleType>
        <xsd:restriction base="dms:Text"/>
      </xsd:simpleType>
    </xsd:element>
    <xsd:element name="xd_Signature" ma:index="13" nillable="true" ma:displayName="Is Signed" ma:hidden="true" ma:internalName="xd_Signature" ma:readOnly="true">
      <xsd:simpleType>
        <xsd:restriction base="dms:Boolean"/>
      </xsd:simpleType>
    </xsd:element>
    <xsd:element name="ID" ma:index="14" nillable="true" ma:displayName="ID" ma:internalName="ID" ma:readOnly="true">
      <xsd:simpleType>
        <xsd:restriction base="dms:Unknown"/>
      </xsd:simpleType>
    </xsd:element>
    <xsd:element name="Author" ma:index="17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19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HasCopyDestinations" ma:index="20" nillable="true" ma:displayName="Has Copy Destinations" ma:hidden="true" ma:internalName="_HasCopyDestinations" ma:readOnly="true">
      <xsd:simpleType>
        <xsd:restriction base="dms:Boolean"/>
      </xsd:simpleType>
    </xsd:element>
    <xsd:element name="_CopySource" ma:index="21" nillable="true" ma:displayName="Copy Source" ma:internalName="_CopySource" ma:readOnly="true">
      <xsd:simpleType>
        <xsd:restriction base="dms:Text"/>
      </xsd:simpleType>
    </xsd:element>
    <xsd:element name="_ModerationStatus" ma:index="22" nillable="true" ma:displayName="Approval Status" ma:default="0" ma:hidden="true" ma:internalName="_ModerationStatus" ma:readOnly="true">
      <xsd:simpleType>
        <xsd:restriction base="dms:Unknown"/>
      </xsd:simpleType>
    </xsd:element>
    <xsd:element name="FileRef" ma:index="23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DirRef" ma:index="24" nillable="true" ma:displayName="Path" ma:hidden="true" ma:list="Docs" ma:internalName="FileDirRef" ma:readOnly="true" ma:showField="DirName">
      <xsd:simpleType>
        <xsd:restriction base="dms:Lookup"/>
      </xsd:simpleType>
    </xsd:element>
    <xsd:element name="Last_x0020_Modified" ma:index="25" nillable="true" ma:displayName="Modified" ma:format="TRUE" ma:hidden="true" ma:list="Docs" ma:internalName="Last_x0020_Modified" ma:readOnly="true" ma:showField="TimeLastModified">
      <xsd:simpleType>
        <xsd:restriction base="dms:Lookup"/>
      </xsd:simpleType>
    </xsd:element>
    <xsd:element name="Created_x0020_Date" ma:index="26" nillable="true" ma:displayName="Created" ma:format="TRUE" ma:hidden="true" ma:list="Docs" ma:internalName="Created_x0020_Date" ma:readOnly="true" ma:showField="TimeCreated">
      <xsd:simpleType>
        <xsd:restriction base="dms:Lookup"/>
      </xsd:simpleType>
    </xsd:element>
    <xsd:element name="File_x0020_Size" ma:index="27" nillable="true" ma:displayName="File Size" ma:format="TRUE" ma:hidden="true" ma:list="Docs" ma:internalName="File_x0020_Size" ma:readOnly="true" ma:showField="SizeInKB">
      <xsd:simpleType>
        <xsd:restriction base="dms:Lookup"/>
      </xsd:simpleType>
    </xsd:element>
    <xsd:element name="FSObjType" ma:index="28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CheckedOutUserId" ma:index="30" nillable="true" ma:displayName="ID of the User who has the item Checked Out" ma:hidden="true" ma:list="Docs" ma:internalName="CheckedOutUserId" ma:readOnly="true" ma:showField="CheckoutUserId">
      <xsd:simpleType>
        <xsd:restriction base="dms:Lookup"/>
      </xsd:simpleType>
    </xsd:element>
    <xsd:element name="IsCheckedoutToLocal" ma:index="31" nillable="true" ma:displayName="Is Checked out to local" ma:hidden="true" ma:list="Docs" ma:internalName="IsCheckedoutToLocal" ma:readOnly="true" ma:showField="IsCheckoutToLocal">
      <xsd:simpleType>
        <xsd:restriction base="dms:Lookup"/>
      </xsd:simpleType>
    </xsd:element>
    <xsd:element name="CheckoutUser" ma:index="32" nillable="true" ma:displayName="Checked Out To" ma:list="UserInfo" ma:internalName="CheckoutUse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33" nillable="true" ma:displayName="Unique Id" ma:hidden="true" ma:list="Docs" ma:internalName="UniqueId" ma:readOnly="true" ma:showField="UniqueId">
      <xsd:simpleType>
        <xsd:restriction base="dms:Lookup"/>
      </xsd:simpleType>
    </xsd:element>
    <xsd:element name="ProgId" ma:index="34" nillable="true" ma:displayName="ProgId" ma:hidden="true" ma:list="Docs" ma:internalName="ProgId" ma:readOnly="true" ma:showField="ProgId">
      <xsd:simpleType>
        <xsd:restriction base="dms:Lookup"/>
      </xsd:simpleType>
    </xsd:element>
    <xsd:element name="ScopeId" ma:index="35" nillable="true" ma:displayName="ScopeId" ma:hidden="true" ma:list="Docs" ma:internalName="ScopeId" ma:readOnly="true" ma:showField="ScopeId">
      <xsd:simpleType>
        <xsd:restriction base="dms:Lookup"/>
      </xsd:simpleType>
    </xsd:element>
    <xsd:element name="VirusStatus" ma:index="36" nillable="true" ma:displayName="Virus Status" ma:format="TRUE" ma:hidden="true" ma:list="Docs" ma:internalName="VirusStatus" ma:readOnly="true" ma:showField="Size">
      <xsd:simpleType>
        <xsd:restriction base="dms:Lookup"/>
      </xsd:simpleType>
    </xsd:element>
    <xsd:element name="CheckedOutTitle" ma:index="37" nillable="true" ma:displayName="Checked Out To" ma:format="TRUE" ma:hidden="true" ma:list="Docs" ma:internalName="CheckedOutTitle" ma:readOnly="true" ma:showField="CheckedOutTitle">
      <xsd:simpleType>
        <xsd:restriction base="dms:Lookup"/>
      </xsd:simpleType>
    </xsd:element>
    <xsd:element name="_CheckinComment" ma:index="38" nillable="true" ma:displayName="Check In Comment" ma:format="TRUE" ma:list="Docs" ma:internalName="_CheckinComment" ma:readOnly="true" ma:showField="CheckinComment">
      <xsd:simpleType>
        <xsd:restriction base="dms:Lookup"/>
      </xsd:simpleType>
    </xsd:element>
    <xsd:element name="MetaInfo" ma:index="49" nillable="true" ma:displayName="Property Bag" ma:hidden="true" ma:list="Docs" ma:internalName="MetaInfo" ma:showField="MetaInfo">
      <xsd:simpleType>
        <xsd:restriction base="dms:Lookup"/>
      </xsd:simpleType>
    </xsd:element>
    <xsd:element name="_Level" ma:index="50" nillable="true" ma:displayName="Level" ma:hidden="true" ma:internalName="_Level" ma:readOnly="true">
      <xsd:simpleType>
        <xsd:restriction base="dms:Unknown"/>
      </xsd:simpleType>
    </xsd:element>
    <xsd:element name="_IsCurrentVersion" ma:index="51" nillable="true" ma:displayName="Is Current Version" ma:hidden="true" ma:internalName="_IsCurrentVersion" ma:readOnly="true">
      <xsd:simpleType>
        <xsd:restriction base="dms:Boolean"/>
      </xsd:simpleType>
    </xsd:element>
    <xsd:element name="owshiddenversion" ma:index="55" nillable="true" ma:displayName="owshiddenversion" ma:hidden="true" ma:internalName="owshiddenversion" ma:readOnly="true">
      <xsd:simpleType>
        <xsd:restriction base="dms:Unknown"/>
      </xsd:simpleType>
    </xsd:element>
    <xsd:element name="_UIVersion" ma:index="56" nillable="true" ma:displayName="UI Version" ma:hidden="true" ma:internalName="_UIVersion" ma:readOnly="true">
      <xsd:simpleType>
        <xsd:restriction base="dms:Unknown"/>
      </xsd:simpleType>
    </xsd:element>
    <xsd:element name="_UIVersionString" ma:index="57" nillable="true" ma:displayName="Version" ma:internalName="_UIVersionString" ma:readOnly="true">
      <xsd:simpleType>
        <xsd:restriction base="dms:Text"/>
      </xsd:simpleType>
    </xsd:element>
    <xsd:element name="InstanceID" ma:index="58" nillable="true" ma:displayName="Instance ID" ma:hidden="true" ma:internalName="InstanceID" ma:readOnly="true">
      <xsd:simpleType>
        <xsd:restriction base="dms:Unknown"/>
      </xsd:simpleType>
    </xsd:element>
    <xsd:element name="Order" ma:index="59" nillable="true" ma:displayName="Order" ma:hidden="true" ma:internalName="Order">
      <xsd:simpleType>
        <xsd:restriction base="dms:Number"/>
      </xsd:simpleType>
    </xsd:element>
    <xsd:element name="GUID" ma:index="60" nillable="true" ma:displayName="GUID" ma:hidden="true" ma:internalName="GUID" ma:readOnly="true">
      <xsd:simpleType>
        <xsd:restriction base="dms:Unknown"/>
      </xsd:simpleType>
    </xsd:element>
    <xsd:element name="WorkflowVersion" ma:index="61" nillable="true" ma:displayName="Workflow Version" ma:hidden="true" ma:internalName="WorkflowVersion" ma:readOnly="true">
      <xsd:simpleType>
        <xsd:restriction base="dms:Unknown"/>
      </xsd:simpleType>
    </xsd:element>
    <xsd:element name="WorkflowInstanceID" ma:index="62" nillable="true" ma:displayName="Workflow Instance ID" ma:hidden="true" ma:internalName="WorkflowInstanceID" ma:readOnly="true">
      <xsd:simpleType>
        <xsd:restriction base="dms:Unknown"/>
      </xsd:simpleType>
    </xsd:element>
    <xsd:element name="ParentVersionString" ma:index="63" nillable="true" ma:displayName="Source Version (Converted Document)" ma:hidden="true" ma:list="Docs" ma:internalName="ParentVersionString" ma:readOnly="true" ma:showField="ParentVersionString">
      <xsd:simpleType>
        <xsd:restriction base="dms:Lookup"/>
      </xsd:simpleType>
    </xsd:element>
    <xsd:element name="ParentLeafName" ma:index="64" nillable="true" ma:displayName="Source Name (Converted Document)" ma:hidden="true" ma:list="Docs" ma:internalName="ParentLeafName" ma:readOnly="true" ma:showField="ParentLeafName">
      <xsd:simpleType>
        <xsd:restriction base="dms:Lookup"/>
      </xsd:simpleType>
    </xsd:element>
  </xsd:schema>
  <xsd:schema xmlns:xsd="http://www.w3.org/2001/XMLSchema" xmlns:dms="http://schemas.microsoft.com/office/2006/documentManagement/types" targetNamespace="3CF4A211-557B-413A-AE42-E2A45D82716B" elementFormDefault="qualified">
    <xsd:import namespace="http://schemas.microsoft.com/office/2006/documentManagement/types"/>
    <xsd:element name="Notes0" ma:index="9" nillable="true" ma:displayName="Notes" ma:internalName="Notes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8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5CFF0F0-3F5C-431F-AF23-50D896499FF7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sharepoint/v3"/>
    <ds:schemaRef ds:uri="3CF4A211-557B-413A-AE42-E2A45D82716B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92FF30B-5503-4990-9F7B-8538008D5E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6433B7-C082-4F4A-A0E6-CC1322694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CF4A211-557B-413A-AE42-E2A45D82716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standard_presentation</Template>
  <TotalTime>20528</TotalTime>
  <Words>561</Words>
  <Application>Microsoft Office PowerPoint</Application>
  <PresentationFormat>On-screen Show (4:3)</PresentationFormat>
  <Paragraphs>110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Xilinx Light Office 2007</vt:lpstr>
      <vt:lpstr>ML605 MultiBoot Design</vt:lpstr>
      <vt:lpstr>Overview</vt:lpstr>
      <vt:lpstr>Virtex-6 MultiBoot Capability</vt:lpstr>
      <vt:lpstr>Virtex-6 MultiBoot State Machine Flow Diagram</vt:lpstr>
      <vt:lpstr>Virtex-6 MultiBoot State Machine Flow Diagram</vt:lpstr>
      <vt:lpstr>Xilinx ML605 Board</vt:lpstr>
      <vt:lpstr>ISE Software Requirements</vt:lpstr>
      <vt:lpstr>Compile ML605 P30T BPI MultiBoot Design</vt:lpstr>
      <vt:lpstr>Compile ML605 P30T BPI MultiBoot Design</vt:lpstr>
      <vt:lpstr>Program ML605 with P30T BPI MultiBoot Design</vt:lpstr>
      <vt:lpstr>Hardware Setup</vt:lpstr>
      <vt:lpstr>Program ML605 with P30T BPI MultiBoot Design</vt:lpstr>
      <vt:lpstr>Program ML605 with P30T BPI MultiBoot Design</vt:lpstr>
      <vt:lpstr>Program ML605 with P30T BPI MultiBoot Design</vt:lpstr>
      <vt:lpstr>Program SPI MultiBoot Design</vt:lpstr>
      <vt:lpstr>Program ML605 with P30T BPI MultiBoot Design</vt:lpstr>
      <vt:lpstr>Program SPI MultiBoot Design</vt:lpstr>
      <vt:lpstr>Run MultiBoot Design</vt:lpstr>
      <vt:lpstr>Run MultiBoot Design</vt:lpstr>
      <vt:lpstr>References</vt:lpstr>
      <vt:lpstr>References</vt:lpstr>
      <vt:lpstr>Documentation</vt:lpstr>
      <vt:lpstr>Documentation</vt:lpstr>
    </vt:vector>
  </TitlesOfParts>
  <Company>Xilinx,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XTP043 - ML605 MultiBoot Design</dc:title>
  <dc:subject>The MultiBoot design shows the reloading of MultiBoot A or B designs</dc:subject>
  <dc:creator>Xilinx, Inc.</dc:creator>
  <cp:keywords>ML605, Virtex 6, Virtex-6, Virtex6, multiboot</cp:keywords>
  <cp:lastModifiedBy>Saeid Mousavi</cp:lastModifiedBy>
  <cp:revision>135</cp:revision>
  <dcterms:created xsi:type="dcterms:W3CDTF">2009-03-18T16:48:37Z</dcterms:created>
  <dcterms:modified xsi:type="dcterms:W3CDTF">2010-05-28T22:39:07Z</dcterms:modified>
  <cp:contentType>Document</cp:contentType>
</cp:coreProperties>
</file>